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5F653A-6D60-4711-A840-1BC485D7AEB7}">
  <a:tblStyle styleId="{095F653A-6D60-4711-A840-1BC485D7A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7eaac97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7eaac97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7eaac975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7eaac97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7eaac97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7eaac97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87d2228e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87d2228e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7d2228e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7d2228e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7d2228e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7d2228e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7e09d24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7e09d24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7eaac97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7eaac97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7eaac975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7eaac975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7eaac97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7eaac97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7eaac97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7eaac97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pexels-cottonbro-5054539.jpg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  <a:reflection blurRad="0" dir="5400000" dist="133350" endA="0" endPos="30000" fadeDir="5400012" kx="0" rotWithShape="0" algn="bl" stA="0" stPos="0" sy="-100000" ky="0"/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66675" y="155025"/>
            <a:ext cx="8520600" cy="13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Financial Inclusion &amp; Digital Connectivity in Africa (2011–2023)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6675" y="1497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A comparative story of progress across South Africa, Kenya, and Ghana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192200" y="4393675"/>
            <a:ext cx="6759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By: Lorraine Lesia | Data Analyst | BI Analyst</a:t>
            </a:r>
            <a:endParaRPr i="1"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405700" y="298825"/>
            <a:ext cx="3900300" cy="2283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2709150" y="2799100"/>
            <a:ext cx="3725700" cy="22266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-2067875" y="-379550"/>
            <a:ext cx="75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05700" y="913950"/>
            <a:ext cx="39003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Connectivity &gt; GDP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855575" y="942325"/>
            <a:ext cx="38262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4818525" y="314725"/>
            <a:ext cx="3900300" cy="22836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4818525" y="733825"/>
            <a:ext cx="39003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Innovation drives inclusion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864100" y="3298125"/>
            <a:ext cx="34158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 Formal systems must evolve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26175" y="39275"/>
            <a:ext cx="9144000" cy="5143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 title="Brown Minimalist Aesthetic Photo Coll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38" y="39275"/>
            <a:ext cx="4179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26175" y="13100"/>
            <a:ext cx="9144000" cy="51303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418800" y="1478925"/>
            <a:ext cx="83499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300">
                <a:solidFill>
                  <a:schemeClr val="lt1"/>
                </a:solidFill>
              </a:rPr>
              <a:t>‘The future of inclusion isn’t built in banks it’s built in bandwidth.’</a:t>
            </a:r>
            <a:endParaRPr i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-"/>
            </a:pPr>
            <a:r>
              <a:rPr lang="en" sz="3300">
                <a:solidFill>
                  <a:schemeClr val="lt1"/>
                </a:solidFill>
              </a:rPr>
              <a:t>Lorraine Lesia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084925" y="1498100"/>
            <a:ext cx="1743600" cy="16920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262175" y="761925"/>
            <a:ext cx="2931900" cy="3022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523975" y="2068100"/>
            <a:ext cx="11496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43%</a:t>
            </a:r>
            <a:endParaRPr b="1" sz="290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207650" y="206625"/>
            <a:ext cx="6728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Adults in Sub-Saharan Africa had access to financial services powered by mobile money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970550" y="2216600"/>
            <a:ext cx="1149600" cy="5553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381925" y="4045750"/>
            <a:ext cx="11496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2011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79025" y="1917950"/>
            <a:ext cx="14724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70%</a:t>
            </a:r>
            <a:endParaRPr b="1" sz="370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153325" y="4045750"/>
            <a:ext cx="11496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2023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1880488" y="1314700"/>
            <a:ext cx="4998300" cy="3125400"/>
          </a:xfrm>
          <a:prstGeom prst="triangle">
            <a:avLst>
              <a:gd fmla="val 50000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3093250" y="2789650"/>
            <a:ext cx="2634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Our Research Focus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75" y="-155000"/>
            <a:ext cx="1136558" cy="11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5986" l="0" r="0" t="0"/>
          <a:stretch/>
        </p:blipFill>
        <p:spPr>
          <a:xfrm>
            <a:off x="444350" y="3474250"/>
            <a:ext cx="1436149" cy="11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100" y="2980850"/>
            <a:ext cx="1436150" cy="14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564650" y="787850"/>
            <a:ext cx="2867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Digital connectivity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000100" y="4417000"/>
            <a:ext cx="2298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Financial inclusion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29150" y="4440100"/>
            <a:ext cx="2195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Unemployment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Google Shape;86;p16"/>
          <p:cNvGraphicFramePr/>
          <p:nvPr/>
        </p:nvGraphicFramePr>
        <p:xfrm>
          <a:off x="1541450" y="11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{095F653A-6D60-4711-A840-1BC485D7AEB7}</a:tableStyleId>
              </a:tblPr>
              <a:tblGrid>
                <a:gridCol w="1809750"/>
                <a:gridCol w="1809750"/>
                <a:gridCol w="1809750"/>
              </a:tblGrid>
              <a:tr h="6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Years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Countries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South Africa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Account ownership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Kenya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 money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Ghana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Internet users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GDP per Capita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Unemployment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title="Account ownership (%) across the three countries for 2011–20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900" y="1053538"/>
            <a:ext cx="57150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662150" y="183225"/>
            <a:ext cx="5052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Account Ownership: The Foundation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 title="graph_page-0002.jpg"/>
          <p:cNvPicPr preferRelativeResize="0"/>
          <p:nvPr/>
        </p:nvPicPr>
        <p:blipFill rotWithShape="1">
          <a:blip r:embed="rId3">
            <a:alphaModFix/>
          </a:blip>
          <a:srcRect b="38853" l="1468" r="48591" t="1700"/>
          <a:stretch/>
        </p:blipFill>
        <p:spPr>
          <a:xfrm>
            <a:off x="1492025" y="314100"/>
            <a:ext cx="6936525" cy="4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 title="Scatter_page-0002.jpg"/>
          <p:cNvPicPr preferRelativeResize="0"/>
          <p:nvPr/>
        </p:nvPicPr>
        <p:blipFill rotWithShape="1">
          <a:blip r:embed="rId3">
            <a:alphaModFix/>
          </a:blip>
          <a:srcRect b="16282" l="0" r="35018" t="0"/>
          <a:stretch/>
        </p:blipFill>
        <p:spPr>
          <a:xfrm>
            <a:off x="955400" y="0"/>
            <a:ext cx="70977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641575" y="248675"/>
            <a:ext cx="5169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GDP vs Inclusion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08" name="Google Shape;108;p20" title="GDP per capita vs. Account ownershi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50" y="747925"/>
            <a:ext cx="7108751" cy="43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50" y="684525"/>
            <a:ext cx="1243351" cy="12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2591375" y="130875"/>
            <a:ext cx="4161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Trends Over Time (2011–2023)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572000" y="1270710"/>
            <a:ext cx="1007700" cy="432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252400" y="2172450"/>
            <a:ext cx="19548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2011 — Banks dominate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100" y="863775"/>
            <a:ext cx="1245875" cy="12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154100" y="2205150"/>
            <a:ext cx="2120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2015 — Mobile money rises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2041688" y="1340035"/>
            <a:ext cx="1007700" cy="432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725" y="684513"/>
            <a:ext cx="1426776" cy="14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7717075" y="1340025"/>
            <a:ext cx="1007700" cy="2272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5751725" y="2145100"/>
            <a:ext cx="2120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2019 — Internet acceleration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7715" l="0" r="0" t="0"/>
          <a:stretch/>
        </p:blipFill>
        <p:spPr>
          <a:xfrm>
            <a:off x="5642400" y="2843850"/>
            <a:ext cx="1758600" cy="15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697463" y="4214400"/>
            <a:ext cx="25956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2023 — Digital-first inclusion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